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1F8A6D8-3608-FEF1-51B2-D4026E8A53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51824"/>
            <a:ext cx="9144000" cy="320597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80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AF2F7-B565-7D03-DF75-F95289D631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49681"/>
            <a:ext cx="10515600" cy="291333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376286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C4558-FB7A-1E24-4D1C-5E02E8CBF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7810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png"/><Relationship Id="rId10" Type="http://schemas.openxmlformats.org/officeDocument/2006/relationships/image" Target="../media/image6.png"/><Relationship Id="rId4" Type="http://schemas.openxmlformats.org/officeDocument/2006/relationships/theme" Target="../theme/theme1.xml"/><Relationship Id="rId9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9438BE6-3401-7A42-465E-802B13B3BA98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3F76FED-5559-48D4-8D01-17781DD1410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8323"/>
            <a:ext cx="338667" cy="444266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2F65948-1D99-7BDA-8DBD-BBDD878F6AB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3333" y="1788323"/>
            <a:ext cx="338667" cy="44426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9B28732-DD71-F9A6-A9AD-0D1A13F68032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126" y="614367"/>
            <a:ext cx="489290" cy="59987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8DFC61-55AE-20AC-0478-63A41623B41E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319705" y="614367"/>
            <a:ext cx="461837" cy="57250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9E232DC-C438-0081-2C96-361DA6E03E4F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965831" y="625855"/>
            <a:ext cx="501815" cy="57689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0B77CF1-8813-0669-FA97-E96E74BBDA4A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651935" y="667925"/>
            <a:ext cx="540026" cy="546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907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1DF563B-7BCB-2C16-BA7C-495405A60B78}"/>
              </a:ext>
            </a:extLst>
          </p:cNvPr>
          <p:cNvSpPr txBox="1">
            <a:spLocks noGrp="1"/>
          </p:cNvSpPr>
          <p:nvPr>
            <p:ph type="ctrTitle" idx="4294967295"/>
          </p:nvPr>
        </p:nvSpPr>
        <p:spPr>
          <a:xfrm>
            <a:off x="1524000" y="2058988"/>
            <a:ext cx="9144000" cy="3348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Font typeface="Arial" panose="020B0604020202020204" pitchFamily="34" charset="0"/>
              <a:buNone/>
            </a:pPr>
            <a:endParaRPr lang="en-US" dirty="0">
              <a:cs typeface="B Titr" pitchFamily="2" charset="-78"/>
            </a:endParaRPr>
          </a:p>
          <a:p>
            <a:pPr marL="0" indent="0" algn="ctr" rtl="1">
              <a:buFont typeface="Arial" panose="020B0604020202020204" pitchFamily="34" charset="0"/>
              <a:buNone/>
            </a:pPr>
            <a:endParaRPr lang="en-US" dirty="0">
              <a:cs typeface="B Titr" pitchFamily="2" charset="-78"/>
            </a:endParaRPr>
          </a:p>
          <a:p>
            <a:pPr marL="0" indent="0" algn="ctr" rtl="1">
              <a:buFont typeface="Arial" panose="020B0604020202020204" pitchFamily="34" charset="0"/>
              <a:buNone/>
            </a:pPr>
            <a:r>
              <a:rPr lang="fa-IR" sz="3200" dirty="0">
                <a:cs typeface="B Titr" pitchFamily="2" charset="-78"/>
              </a:rPr>
              <a:t>عنوان مقاله (فونت </a:t>
            </a:r>
            <a:r>
              <a:rPr lang="en-US" sz="3200" dirty="0">
                <a:cs typeface="B Titr" pitchFamily="2" charset="-78"/>
              </a:rPr>
              <a:t>B Titr32</a:t>
            </a:r>
            <a:r>
              <a:rPr lang="fa-IR" sz="3200" dirty="0">
                <a:cs typeface="B Titr" pitchFamily="2" charset="-78"/>
              </a:rPr>
              <a:t>)</a:t>
            </a:r>
            <a:br>
              <a:rPr lang="fa-IR" dirty="0">
                <a:cs typeface="B Titr" pitchFamily="2" charset="-78"/>
              </a:rPr>
            </a:br>
            <a:endParaRPr lang="fa-IR" dirty="0">
              <a:cs typeface="B Titr" pitchFamily="2" charset="-78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a-IR" sz="2600" dirty="0">
                <a:cs typeface="B Titr" panose="00000700000000000000" pitchFamily="2" charset="-78"/>
              </a:rPr>
              <a:t>نویسنده (یا نویسندگان):</a:t>
            </a:r>
            <a:endParaRPr lang="en-US" sz="2600" dirty="0">
              <a:cs typeface="B Titr" panose="00000700000000000000" pitchFamily="2" charset="-78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a-IR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رشته/مقطع/دانشگاه</a:t>
            </a:r>
            <a:br>
              <a:rPr lang="fa-IR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</a:br>
            <a:endParaRPr lang="fa-IR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algn="ctr"/>
            <a:endParaRPr lang="fa-IR" sz="2400" dirty="0">
              <a:cs typeface="B Yekan" pitchFamily="2" charset="-78"/>
            </a:endParaRPr>
          </a:p>
          <a:p>
            <a:endParaRPr lang="fa-IR" dirty="0"/>
          </a:p>
          <a:p>
            <a:pPr algn="ctr"/>
            <a:endParaRPr lang="fa-IR" dirty="0">
              <a:cs typeface="B Yeka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26312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C93C5-0CCB-BDB2-9635-DA8D588D1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49681"/>
            <a:ext cx="10515600" cy="437075"/>
          </a:xfrm>
        </p:spPr>
        <p:txBody>
          <a:bodyPr/>
          <a:lstStyle/>
          <a:p>
            <a:pPr algn="ctr"/>
            <a:r>
              <a:rPr lang="fa-IR" sz="2000" dirty="0">
                <a:cs typeface="B Titr" panose="00000700000000000000" pitchFamily="2" charset="-78"/>
              </a:rPr>
              <a:t>پیشنهادها</a:t>
            </a:r>
            <a:endParaRPr lang="en-US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19B874C4-2AE3-0C4C-2114-3ED8B6DF0DB4}"/>
              </a:ext>
            </a:extLst>
          </p:cNvPr>
          <p:cNvSpPr txBox="1">
            <a:spLocks/>
          </p:cNvSpPr>
          <p:nvPr/>
        </p:nvSpPr>
        <p:spPr>
          <a:xfrm>
            <a:off x="696207" y="2604078"/>
            <a:ext cx="10773304" cy="3318369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/>
            <a:r>
              <a:rPr lang="fa-IR" sz="2000" dirty="0">
                <a:solidFill>
                  <a:schemeClr val="tx1"/>
                </a:solidFill>
                <a:cs typeface="B Nazanin" panose="00000400000000000000" pitchFamily="2" charset="-78"/>
              </a:rPr>
              <a:t>پیشنهادها مبتنی بر یافته ها باشد</a:t>
            </a:r>
          </a:p>
          <a:p>
            <a:pPr algn="just" rtl="1"/>
            <a:r>
              <a:rPr lang="fa-IR" sz="2000" dirty="0">
                <a:solidFill>
                  <a:schemeClr val="tx1"/>
                </a:solidFill>
                <a:cs typeface="B Nazanin" panose="00000400000000000000" pitchFamily="2" charset="-78"/>
              </a:rPr>
              <a:t>تیتروار </a:t>
            </a:r>
            <a:r>
              <a:rPr lang="fa-IR" sz="2000">
                <a:solidFill>
                  <a:schemeClr val="tx1"/>
                </a:solidFill>
                <a:cs typeface="B Nazanin" panose="00000400000000000000" pitchFamily="2" charset="-78"/>
              </a:rPr>
              <a:t>ارائه گردد</a:t>
            </a:r>
            <a:endParaRPr lang="fa-IR" sz="2000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7393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4A65BC3D-2005-037C-42ED-C59C9475E3C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030111" y="2576866"/>
            <a:ext cx="10515600" cy="2913062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/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در ارائه اسلایدهای خود به موارد زیر توجه کنید:</a:t>
            </a: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از متن کمتر استفاده شده و تیتروار ارائه دهید.</a:t>
            </a: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موارد مهم را با رنگ دیگر مشخص کنید.</a:t>
            </a: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از عکس، جدول و نمودار بیشتر استفاده کنید.</a:t>
            </a:r>
          </a:p>
          <a:p>
            <a:pPr marL="457200" indent="-457200" algn="just" rtl="1">
              <a:buFont typeface="Arial" panose="020B0604020202020204" pitchFamily="34" charset="0"/>
              <a:buChar char="•"/>
            </a:pPr>
            <a:r>
              <a:rPr lang="fa-IR" sz="1600" dirty="0">
                <a:solidFill>
                  <a:schemeClr val="tx1"/>
                </a:solidFill>
                <a:cs typeface="B Nazanin" panose="00000400000000000000" pitchFamily="2" charset="-78"/>
              </a:rPr>
              <a:t>رنگ بندی این فرمت را تغییر ندهید.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DB8C09-DAB6-6E11-A41D-21BD9FE9F111}"/>
              </a:ext>
            </a:extLst>
          </p:cNvPr>
          <p:cNvSpPr txBox="1"/>
          <p:nvPr/>
        </p:nvSpPr>
        <p:spPr>
          <a:xfrm>
            <a:off x="2703689" y="1963221"/>
            <a:ext cx="71684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fa-IR" sz="2000" dirty="0">
                <a:cs typeface="B Titr" pitchFamily="2" charset="-78"/>
              </a:rPr>
              <a:t>مقدمه (بیان مسئله)</a:t>
            </a:r>
          </a:p>
        </p:txBody>
      </p:sp>
    </p:spTree>
    <p:extLst>
      <p:ext uri="{BB962C8B-B14F-4D97-AF65-F5344CB8AC3E}">
        <p14:creationId xmlns:p14="http://schemas.microsoft.com/office/powerpoint/2010/main" val="3946165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C4D42F1-9579-B196-A7AF-CD6CC40465A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1985699"/>
            <a:ext cx="10515600" cy="61789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dirty="0">
                <a:latin typeface="+mn-lt"/>
                <a:ea typeface="+mn-ea"/>
                <a:cs typeface="B Titr" pitchFamily="2" charset="-78"/>
              </a:rPr>
              <a:t>اهداف و سؤالات پژوهش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8301EC62-48BA-E6CB-AAEA-D624CAC50286}"/>
              </a:ext>
            </a:extLst>
          </p:cNvPr>
          <p:cNvSpPr txBox="1">
            <a:spLocks/>
          </p:cNvSpPr>
          <p:nvPr/>
        </p:nvSpPr>
        <p:spPr>
          <a:xfrm>
            <a:off x="1361116" y="2603589"/>
            <a:ext cx="10139440" cy="3234359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/>
            <a:r>
              <a:rPr lang="fa-IR" sz="2000" dirty="0">
                <a:solidFill>
                  <a:schemeClr val="tx1"/>
                </a:solidFill>
                <a:cs typeface="B Nazanin" panose="00000400000000000000" pitchFamily="2" charset="-78"/>
              </a:rPr>
              <a:t>به صورت تیتروار باشد.</a:t>
            </a:r>
          </a:p>
          <a:p>
            <a:pPr algn="just" rtl="1"/>
            <a:r>
              <a:rPr lang="fa-IR" sz="2000" dirty="0">
                <a:solidFill>
                  <a:schemeClr val="tx1"/>
                </a:solidFill>
                <a:cs typeface="B Nazanin" panose="00000400000000000000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5167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B5BAE92-4462-7F50-EB3D-D5BEE95AC04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1989844"/>
            <a:ext cx="10515600" cy="471134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dirty="0">
                <a:cs typeface="B Titr" panose="00000700000000000000" pitchFamily="2" charset="-78"/>
              </a:rPr>
              <a:t>مبانی نظری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EF382332-E6B6-2E3D-6120-8066773BA215}"/>
              </a:ext>
            </a:extLst>
          </p:cNvPr>
          <p:cNvSpPr txBox="1">
            <a:spLocks/>
          </p:cNvSpPr>
          <p:nvPr/>
        </p:nvSpPr>
        <p:spPr>
          <a:xfrm>
            <a:off x="1038579" y="2692387"/>
            <a:ext cx="10315222" cy="3133155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/>
            <a:r>
              <a:rPr lang="fa-IR" sz="2000" dirty="0">
                <a:solidFill>
                  <a:schemeClr val="tx1"/>
                </a:solidFill>
                <a:cs typeface="B Nazanin" panose="00000400000000000000" pitchFamily="2" charset="-78"/>
              </a:rPr>
              <a:t>نظریات تیتروار اشاره شده و شرح توضیحات آن به صورت شفاهی ارائه گردد. می توانید از دیاگرام و شکل استفاده کنید</a:t>
            </a:r>
            <a:r>
              <a:rPr lang="fa-IR" sz="2000" dirty="0">
                <a:cs typeface="B Nazanin" panose="00000400000000000000" pitchFamily="2" charset="-7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097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2AC9C-709B-1679-DA8B-B9CFC8E63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33592"/>
            <a:ext cx="10515600" cy="403208"/>
          </a:xfrm>
        </p:spPr>
        <p:txBody>
          <a:bodyPr/>
          <a:lstStyle/>
          <a:p>
            <a:pPr algn="ctr"/>
            <a:r>
              <a:rPr lang="fa-IR" sz="2000" dirty="0">
                <a:cs typeface="B Titr" panose="00000700000000000000" pitchFamily="2" charset="-78"/>
              </a:rPr>
              <a:t>مرور پیشینه های تجربی</a:t>
            </a:r>
            <a:br>
              <a:rPr lang="en-US" sz="4400" dirty="0">
                <a:cs typeface="B Titr" panose="00000700000000000000" pitchFamily="2" charset="-78"/>
              </a:rPr>
            </a:br>
            <a:br>
              <a:rPr lang="en-US" dirty="0">
                <a:solidFill>
                  <a:schemeClr val="accent4"/>
                </a:solidFill>
                <a:cs typeface="B Titr" panose="00000700000000000000" pitchFamily="2" charset="-78"/>
              </a:rPr>
            </a:br>
            <a:endParaRPr lang="en-US" dirty="0">
              <a:solidFill>
                <a:schemeClr val="accent4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2F1FCD45-9206-9104-8652-558974B7BC7B}"/>
              </a:ext>
            </a:extLst>
          </p:cNvPr>
          <p:cNvSpPr txBox="1">
            <a:spLocks/>
          </p:cNvSpPr>
          <p:nvPr/>
        </p:nvSpPr>
        <p:spPr>
          <a:xfrm>
            <a:off x="1083734" y="2469090"/>
            <a:ext cx="10150652" cy="324036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/>
            <a:r>
              <a:rPr lang="fa-IR" sz="2000" dirty="0">
                <a:solidFill>
                  <a:schemeClr val="tx1"/>
                </a:solidFill>
                <a:cs typeface="B Nazanin" panose="00000400000000000000" pitchFamily="2" charset="-78"/>
              </a:rPr>
              <a:t>در قالب جدول با سرتیترهای زیر ارائه گردد</a:t>
            </a:r>
          </a:p>
          <a:p>
            <a:pPr algn="just" rtl="1"/>
            <a:r>
              <a:rPr lang="fa-IR" sz="2000" dirty="0">
                <a:solidFill>
                  <a:schemeClr val="tx1"/>
                </a:solidFill>
                <a:cs typeface="B Nazanin" panose="00000400000000000000" pitchFamily="2" charset="-78"/>
              </a:rPr>
              <a:t>سال</a:t>
            </a:r>
          </a:p>
          <a:p>
            <a:pPr algn="just" rtl="1"/>
            <a:r>
              <a:rPr lang="fa-IR" sz="2000" dirty="0">
                <a:solidFill>
                  <a:schemeClr val="tx1"/>
                </a:solidFill>
                <a:cs typeface="B Nazanin" panose="00000400000000000000" pitchFamily="2" charset="-78"/>
              </a:rPr>
              <a:t>محقق(محققان)</a:t>
            </a:r>
          </a:p>
          <a:p>
            <a:pPr algn="just" rtl="1"/>
            <a:r>
              <a:rPr lang="fa-IR" sz="2000" dirty="0">
                <a:solidFill>
                  <a:schemeClr val="tx1"/>
                </a:solidFill>
                <a:cs typeface="B Nazanin" panose="00000400000000000000" pitchFamily="2" charset="-78"/>
              </a:rPr>
              <a:t>عنوان یا شاخص های بررسی شده</a:t>
            </a:r>
          </a:p>
          <a:p>
            <a:pPr algn="just" rtl="1"/>
            <a:r>
              <a:rPr lang="fa-IR" sz="2000" dirty="0">
                <a:solidFill>
                  <a:schemeClr val="tx1"/>
                </a:solidFill>
                <a:cs typeface="B Nazanin" panose="00000400000000000000" pitchFamily="2" charset="-78"/>
              </a:rPr>
              <a:t>روش کلی</a:t>
            </a:r>
          </a:p>
          <a:p>
            <a:pPr algn="just" rtl="1"/>
            <a:r>
              <a:rPr lang="fa-IR" sz="2000" dirty="0">
                <a:solidFill>
                  <a:schemeClr val="tx1"/>
                </a:solidFill>
                <a:cs typeface="B Nazanin" panose="00000400000000000000" pitchFamily="2" charset="-78"/>
              </a:rPr>
              <a:t>نتیجه</a:t>
            </a:r>
          </a:p>
          <a:p>
            <a:pPr algn="just" rtl="1"/>
            <a:r>
              <a:rPr lang="fa-IR" sz="2000" dirty="0">
                <a:solidFill>
                  <a:schemeClr val="tx1"/>
                </a:solidFill>
                <a:cs typeface="B Nazanin" panose="00000400000000000000" pitchFamily="2" charset="-78"/>
              </a:rPr>
              <a:t>در انتها جمع بندی پیشینه ها به صورت کلی ارائه گردد.</a:t>
            </a:r>
          </a:p>
        </p:txBody>
      </p:sp>
    </p:spTree>
    <p:extLst>
      <p:ext uri="{BB962C8B-B14F-4D97-AF65-F5344CB8AC3E}">
        <p14:creationId xmlns:p14="http://schemas.microsoft.com/office/powerpoint/2010/main" val="153020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81123AE-7779-6747-03E7-66795F4947B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1899532"/>
            <a:ext cx="10515600" cy="482423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dirty="0">
                <a:cs typeface="B Titr" panose="00000700000000000000" pitchFamily="2" charset="-78"/>
              </a:rPr>
              <a:t>روش شناسی پژوهش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A9CCCBE8-68C1-3F7F-6782-65560E7E87EB}"/>
              </a:ext>
            </a:extLst>
          </p:cNvPr>
          <p:cNvSpPr txBox="1">
            <a:spLocks/>
          </p:cNvSpPr>
          <p:nvPr/>
        </p:nvSpPr>
        <p:spPr>
          <a:xfrm>
            <a:off x="1095023" y="2467735"/>
            <a:ext cx="10258778" cy="346512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rtl="1"/>
            <a:r>
              <a:rPr lang="fa-IR" sz="2000" dirty="0">
                <a:solidFill>
                  <a:schemeClr val="tx1"/>
                </a:solidFill>
                <a:cs typeface="B Nazanin" panose="00000400000000000000" pitchFamily="2" charset="-78"/>
              </a:rPr>
              <a:t>روش پژوهش</a:t>
            </a:r>
          </a:p>
          <a:p>
            <a:pPr algn="just" rtl="1"/>
            <a:r>
              <a:rPr lang="fa-IR" sz="2000" dirty="0">
                <a:solidFill>
                  <a:schemeClr val="tx1"/>
                </a:solidFill>
                <a:cs typeface="B Nazanin" panose="00000400000000000000" pitchFamily="2" charset="-78"/>
              </a:rPr>
              <a:t>جامعه و نمونه آماری</a:t>
            </a:r>
          </a:p>
          <a:p>
            <a:pPr algn="just" rtl="1"/>
            <a:r>
              <a:rPr lang="fa-IR" sz="2000" dirty="0">
                <a:solidFill>
                  <a:schemeClr val="tx1"/>
                </a:solidFill>
                <a:cs typeface="B Nazanin" panose="00000400000000000000" pitchFamily="2" charset="-78"/>
              </a:rPr>
              <a:t>روش نمونه گیری</a:t>
            </a:r>
          </a:p>
          <a:p>
            <a:pPr algn="just" rtl="1"/>
            <a:r>
              <a:rPr lang="fa-IR" sz="2000" dirty="0">
                <a:solidFill>
                  <a:schemeClr val="tx1"/>
                </a:solidFill>
                <a:cs typeface="B Nazanin" panose="00000400000000000000" pitchFamily="2" charset="-78"/>
              </a:rPr>
              <a:t>مفاهیم اصلی(تیتر وار) توضیحات شفاهی گفته شود.</a:t>
            </a:r>
          </a:p>
          <a:p>
            <a:pPr algn="just" rtl="1"/>
            <a:r>
              <a:rPr lang="fa-IR" sz="2000" dirty="0">
                <a:solidFill>
                  <a:schemeClr val="tx1"/>
                </a:solidFill>
                <a:cs typeface="B Nazanin" panose="00000400000000000000" pitchFamily="2" charset="-78"/>
              </a:rPr>
              <a:t>ابزار و روایی و پایایی آن</a:t>
            </a:r>
          </a:p>
          <a:p>
            <a:pPr algn="just" rtl="1"/>
            <a:r>
              <a:rPr lang="fa-IR" sz="2000" dirty="0">
                <a:solidFill>
                  <a:schemeClr val="tx1"/>
                </a:solidFill>
                <a:cs typeface="B Nazanin" panose="00000400000000000000" pitchFamily="2" charset="-78"/>
              </a:rPr>
              <a:t>روش تجزیه و تحلیل</a:t>
            </a:r>
          </a:p>
          <a:p>
            <a:pPr algn="r" rtl="1"/>
            <a:endParaRPr lang="fa-IR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00647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020B700-CA02-8912-ADB5-3EDF0B5C57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1978555"/>
            <a:ext cx="10515600" cy="45984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dirty="0">
                <a:cs typeface="B Titr" panose="00000700000000000000" pitchFamily="2" charset="-78"/>
              </a:rPr>
              <a:t>یافته های توصیفی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EACBD4C8-E6DF-37D3-1FAB-45FB0F56D087}"/>
              </a:ext>
            </a:extLst>
          </p:cNvPr>
          <p:cNvSpPr txBox="1">
            <a:spLocks/>
          </p:cNvSpPr>
          <p:nvPr/>
        </p:nvSpPr>
        <p:spPr>
          <a:xfrm>
            <a:off x="1004711" y="2438400"/>
            <a:ext cx="10349089" cy="345303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2000" dirty="0">
                <a:solidFill>
                  <a:schemeClr val="tx1"/>
                </a:solidFill>
                <a:cs typeface="B Nazanin" panose="00000400000000000000" pitchFamily="2" charset="-78"/>
              </a:rPr>
              <a:t>توصیف در قالب جداول یا نمودارها و ...</a:t>
            </a:r>
          </a:p>
        </p:txBody>
      </p:sp>
    </p:spTree>
    <p:extLst>
      <p:ext uri="{BB962C8B-B14F-4D97-AF65-F5344CB8AC3E}">
        <p14:creationId xmlns:p14="http://schemas.microsoft.com/office/powerpoint/2010/main" val="3054542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4BD7471-D232-DA1A-AFD5-A05BEA38174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2249488"/>
            <a:ext cx="10515600" cy="42597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2000" dirty="0">
                <a:cs typeface="B Titr" panose="00000700000000000000" pitchFamily="2" charset="-78"/>
              </a:rPr>
              <a:t>یافته های استنباطی</a:t>
            </a:r>
          </a:p>
        </p:txBody>
      </p:sp>
      <p:sp>
        <p:nvSpPr>
          <p:cNvPr id="4" name="Content Placeholder 1">
            <a:extLst>
              <a:ext uri="{FF2B5EF4-FFF2-40B4-BE49-F238E27FC236}">
                <a16:creationId xmlns:a16="http://schemas.microsoft.com/office/drawing/2014/main" id="{ED603E89-2E81-D62F-5194-BB75AC2DBCCA}"/>
              </a:ext>
            </a:extLst>
          </p:cNvPr>
          <p:cNvSpPr txBox="1">
            <a:spLocks/>
          </p:cNvSpPr>
          <p:nvPr/>
        </p:nvSpPr>
        <p:spPr>
          <a:xfrm>
            <a:off x="699911" y="2698045"/>
            <a:ext cx="10868378" cy="3318369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2000" dirty="0">
                <a:solidFill>
                  <a:schemeClr val="tx1"/>
                </a:solidFill>
                <a:cs typeface="B Nazanin" panose="00000400000000000000" pitchFamily="2" charset="-78"/>
              </a:rPr>
              <a:t>آزمون ها، مدل ها، نمودارهای یافته های استباطی ارائه و توضیحات به صورت شفاهی بیان شده و بحث شود.</a:t>
            </a:r>
          </a:p>
        </p:txBody>
      </p:sp>
    </p:spTree>
    <p:extLst>
      <p:ext uri="{BB962C8B-B14F-4D97-AF65-F5344CB8AC3E}">
        <p14:creationId xmlns:p14="http://schemas.microsoft.com/office/powerpoint/2010/main" val="719005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1FD4F-4B8E-68FB-E600-E8099F80A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49681"/>
            <a:ext cx="10515600" cy="437075"/>
          </a:xfrm>
        </p:spPr>
        <p:txBody>
          <a:bodyPr/>
          <a:lstStyle/>
          <a:p>
            <a:pPr algn="ctr"/>
            <a:r>
              <a:rPr lang="fa-IR" sz="2000" dirty="0">
                <a:cs typeface="B Titr" panose="00000700000000000000" pitchFamily="2" charset="-78"/>
              </a:rPr>
              <a:t>بحث و نتیجه گیری</a:t>
            </a:r>
            <a:endParaRPr lang="en-US" dirty="0"/>
          </a:p>
        </p:txBody>
      </p:sp>
      <p:sp>
        <p:nvSpPr>
          <p:cNvPr id="3" name="Content Placeholder 1">
            <a:extLst>
              <a:ext uri="{FF2B5EF4-FFF2-40B4-BE49-F238E27FC236}">
                <a16:creationId xmlns:a16="http://schemas.microsoft.com/office/drawing/2014/main" id="{AEF2434A-E571-1C71-3922-B1F04580F683}"/>
              </a:ext>
            </a:extLst>
          </p:cNvPr>
          <p:cNvSpPr txBox="1">
            <a:spLocks/>
          </p:cNvSpPr>
          <p:nvPr/>
        </p:nvSpPr>
        <p:spPr>
          <a:xfrm>
            <a:off x="733779" y="2686756"/>
            <a:ext cx="10620022" cy="3136416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fa-IR" sz="2000" dirty="0">
                <a:solidFill>
                  <a:schemeClr val="tx1"/>
                </a:solidFill>
                <a:cs typeface="B Nazanin" panose="00000400000000000000" pitchFamily="2" charset="-78"/>
              </a:rPr>
              <a:t>بسط یافته ها، تطبیق با مبانی نظری و پیشینه و مقایسه با آن صورت گیرد.</a:t>
            </a:r>
          </a:p>
          <a:p>
            <a:pPr algn="r" rtl="1"/>
            <a:r>
              <a:rPr lang="fa-IR" sz="2000" dirty="0">
                <a:solidFill>
                  <a:schemeClr val="tx1"/>
                </a:solidFill>
                <a:cs typeface="B Nazanin" panose="00000400000000000000" pitchFamily="2" charset="-78"/>
              </a:rPr>
              <a:t>نتایج اصلی مقاله ارائه شود.</a:t>
            </a:r>
          </a:p>
        </p:txBody>
      </p:sp>
    </p:spTree>
    <p:extLst>
      <p:ext uri="{BB962C8B-B14F-4D97-AF65-F5344CB8AC3E}">
        <p14:creationId xmlns:p14="http://schemas.microsoft.com/office/powerpoint/2010/main" val="139218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8A93FDE7-41CA-4B47-BFDD-6936F12190CB}" vid="{8D9D3CE3-DEE9-4F0C-A2EA-98C63623186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ت</Template>
  <TotalTime>31</TotalTime>
  <Words>252</Words>
  <Application>Microsoft Office PowerPoint</Application>
  <PresentationFormat>Widescreen</PresentationFormat>
  <Paragraphs>42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  عنوان مقاله (فونت B Titr32)  نویسنده (یا نویسندگان): رشته/مقطع/دانشگاه    </vt:lpstr>
      <vt:lpstr>در ارائه اسلایدهای خود به موارد زیر توجه کنید: از متن کمتر استفاده شده و تیتروار ارائه دهید. موارد مهم را با رنگ دیگر مشخص کنید. از عکس، جدول و نمودار بیشتر استفاده کنید. رنگ بندی این فرمت را تغییر ندهید.</vt:lpstr>
      <vt:lpstr>اهداف و سؤالات پژوهش</vt:lpstr>
      <vt:lpstr>مبانی نظری</vt:lpstr>
      <vt:lpstr>مرور پیشینه های تجربی  </vt:lpstr>
      <vt:lpstr>روش شناسی پژوهش</vt:lpstr>
      <vt:lpstr>یافته های توصیفی</vt:lpstr>
      <vt:lpstr>یافته های استنباطی</vt:lpstr>
      <vt:lpstr>بحث و نتیجه گیری</vt:lpstr>
      <vt:lpstr>پیشنهادها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عنوان مقاله (فونت B Titr32)  نویسنده (یا نویسندگان): رشته/مقطع/دانشگاه   </dc:title>
  <dc:creator>Sisto</dc:creator>
  <cp:lastModifiedBy>Lenovo</cp:lastModifiedBy>
  <cp:revision>5</cp:revision>
  <dcterms:created xsi:type="dcterms:W3CDTF">2023-09-25T15:41:26Z</dcterms:created>
  <dcterms:modified xsi:type="dcterms:W3CDTF">2023-10-11T06:47:00Z</dcterms:modified>
</cp:coreProperties>
</file>